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1"/>
  </p:notesMasterIdLst>
  <p:sldIdLst>
    <p:sldId id="284" r:id="rId2"/>
    <p:sldId id="312" r:id="rId3"/>
    <p:sldId id="307" r:id="rId4"/>
    <p:sldId id="309" r:id="rId5"/>
    <p:sldId id="313" r:id="rId6"/>
    <p:sldId id="310" r:id="rId7"/>
    <p:sldId id="308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122"/>
    <a:srgbClr val="DBDBDB"/>
    <a:srgbClr val="34FF0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08" y="16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BB2AA-6863-49FF-BDB9-F28B89C24331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62B53-25B4-4D08-854B-98805A90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6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203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495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214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06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716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39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47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63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18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90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80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384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39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020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17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000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83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7603-8249-48CA-801E-076D3B555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4464"/>
            <a:ext cx="9144000" cy="189958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EFC0A-F898-4F89-9553-2C44A3745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1"/>
            <a:ext cx="9144000" cy="733534"/>
          </a:xfrm>
        </p:spPr>
        <p:txBody>
          <a:bodyPr anchor="t" anchorCtr="0">
            <a:spAutoFit/>
          </a:bodyPr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00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08D5-0393-49EC-8A5E-39E05F2C1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12437-5F32-48EC-A1CF-92CDA432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20074"/>
            <a:ext cx="9326835" cy="701731"/>
          </a:xfrm>
          <a:effectLst/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1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F227-5D3A-4A14-ABC3-B27B3F22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5364124"/>
            <a:ext cx="10789802" cy="757130"/>
          </a:xfrm>
        </p:spPr>
        <p:txBody>
          <a:bodyPr anchor="ctr" anchorCtr="0"/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ED084D2-EB80-4D88-829E-EF76BA22FC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308" y="594391"/>
            <a:ext cx="10789384" cy="438907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3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7B0EF-6E59-4F12-9D78-B89E98F05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60" y="2697488"/>
            <a:ext cx="5181600" cy="22467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7D2C4-D8BC-4112-8FA4-2C5ABA899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17" y="1508781"/>
            <a:ext cx="5212080" cy="4754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B5EE97-406E-4E48-AEC8-3D4C5D27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20074"/>
            <a:ext cx="9326835" cy="701731"/>
          </a:xfrm>
          <a:effectLst/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3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EDF45F8-B51D-4085-B782-0A4A3C88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20074"/>
            <a:ext cx="9326835" cy="701731"/>
          </a:xfrm>
          <a:effectLst/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33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32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875F9-7388-4E34-BBA7-E1D67D81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20074"/>
            <a:ext cx="10424160" cy="701731"/>
          </a:xfrm>
          <a:prstGeom prst="rect">
            <a:avLst/>
          </a:prstGeom>
          <a:solidFill>
            <a:schemeClr val="accent1"/>
          </a:solidFill>
          <a:effectLst>
            <a:outerShdw dist="50800" dir="2700000" algn="tl" rotWithShape="0">
              <a:prstClr val="black"/>
            </a:outerShdw>
          </a:effectLst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83D2-FB40-4CB7-84DC-7FC521428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920" y="3154683"/>
            <a:ext cx="10424160" cy="1528624"/>
          </a:xfrm>
          <a:prstGeom prst="rect">
            <a:avLst/>
          </a:prstGeom>
          <a:solidFill>
            <a:schemeClr val="accent1"/>
          </a:solidFill>
          <a:effectLst>
            <a:outerShdw dist="508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 anchorCtr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940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lnSpc>
          <a:spcPts val="5600"/>
        </a:lnSpc>
        <a:spcBef>
          <a:spcPts val="1000"/>
        </a:spcBef>
        <a:buClr>
          <a:schemeClr val="accent4"/>
        </a:buClr>
        <a:buSzPct val="110000"/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j-lt"/>
          <a:ea typeface="+mn-ea"/>
          <a:cs typeface="+mn-cs"/>
        </a:defRPr>
      </a:lvl1pPr>
      <a:lvl2pPr marL="855663" indent="-398463" algn="l" defTabSz="914400" rtl="0" eaLnBrk="1" latinLnBrk="0" hangingPunct="1">
        <a:lnSpc>
          <a:spcPts val="5600"/>
        </a:lnSpc>
        <a:spcBef>
          <a:spcPts val="500"/>
        </a:spcBef>
        <a:buClr>
          <a:schemeClr val="accent4"/>
        </a:buClr>
        <a:buSzPct val="11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jochum@bcm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elp.github.com/en/enterprise/2.15/user/articles/adding-a-new-ssh-key-to-your-github-accoun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fCd6B5HRaZ8?feature=oembed" TargetMode="External"/><Relationship Id="rId5" Type="http://schemas.openxmlformats.org/officeDocument/2006/relationships/hyperlink" Target="https://www.youtube.com/watch?v=fCd6B5HRaZ8" TargetMode="Externa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mf.csb.univie.ac.at/highly-multiplexed-gene-amplicon-sequenc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strobiomike.github.io/abou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anaconda.com/miniconda/Miniconda3-latest-Linux-x86_64.s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naconda.org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ocs.conda.io/projects/conda/en/latest/user-guide/cheatshee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conda.io/projects/conda/en/latest/user-guide/getting-started.html" TargetMode="External"/><Relationship Id="rId5" Type="http://schemas.openxmlformats.org/officeDocument/2006/relationships/hyperlink" Target="https://conda.io/projects/conda/en/latest/user-guide/index.html" TargetMode="External"/><Relationship Id="rId4" Type="http://schemas.openxmlformats.org/officeDocument/2006/relationships/hyperlink" Target="https://docs.conda.io/en/lates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lin/ncbi-genome-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uides.github.com/activities/hello-worl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9B828F-FD4C-4096-9ED0-4CE53A2CD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0665"/>
            <a:ext cx="9144000" cy="23083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Michael Jochum, PhD</a:t>
            </a:r>
            <a:br>
              <a:rPr lang="en-US" sz="2400" dirty="0"/>
            </a:br>
            <a:r>
              <a:rPr lang="en-US" sz="2400" dirty="0"/>
              <a:t>Postdoctoral Research Associate</a:t>
            </a:r>
            <a:br>
              <a:rPr lang="en-US" sz="2400" dirty="0"/>
            </a:br>
            <a:r>
              <a:rPr lang="en-US" sz="2400" dirty="0"/>
              <a:t>Department of Obstetrics &amp; Gynecology</a:t>
            </a:r>
            <a:br>
              <a:rPr lang="en-US" sz="2400" dirty="0"/>
            </a:br>
            <a:r>
              <a:rPr lang="en-US" sz="2400" dirty="0"/>
              <a:t>Baylor College of Medicine</a:t>
            </a:r>
            <a:br>
              <a:rPr lang="en-US" sz="2400" dirty="0"/>
            </a:br>
            <a:r>
              <a:rPr lang="en-US" sz="2400" dirty="0"/>
              <a:t>1 Baylor Plaza, Houston TX 77401</a:t>
            </a:r>
            <a:br>
              <a:rPr lang="en-US" sz="2400" dirty="0"/>
            </a:br>
            <a:r>
              <a:rPr lang="en-US" sz="2400" dirty="0"/>
              <a:t>email </a:t>
            </a:r>
            <a:r>
              <a:rPr lang="en-US" sz="24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michael.jochum@bcm.edu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6A4A6C-2718-4688-800D-51A4BD97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9721"/>
            <a:ext cx="9144000" cy="1754326"/>
          </a:xfrm>
        </p:spPr>
        <p:txBody>
          <a:bodyPr/>
          <a:lstStyle/>
          <a:p>
            <a:r>
              <a:rPr lang="en-US" dirty="0"/>
              <a:t>Bioinformatics Tutorial Lecture 2</a:t>
            </a:r>
          </a:p>
        </p:txBody>
      </p:sp>
    </p:spTree>
    <p:extLst>
      <p:ext uri="{BB962C8B-B14F-4D97-AF65-F5344CB8AC3E}">
        <p14:creationId xmlns:p14="http://schemas.microsoft.com/office/powerpoint/2010/main" val="9972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174262"/>
            <a:ext cx="9932067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3. Make and commit changes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561762" y="1858304"/>
            <a:ext cx="4562474" cy="3693319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ECA61-F6A0-4DDF-ADC8-9497C24DA74F}"/>
              </a:ext>
            </a:extLst>
          </p:cNvPr>
          <p:cNvSpPr/>
          <p:nvPr/>
        </p:nvSpPr>
        <p:spPr>
          <a:xfrm>
            <a:off x="197310" y="1858304"/>
            <a:ext cx="492692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Make and commit changes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Click the README.md file.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Click the  pencil icon in the upper right corner of the file view to edit.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In the editor, write a bit about yourself.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Write a commit message that describes your changes.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Click Commit changes button.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AA6FB93-BFBA-44A2-B9C6-F2568972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01" y="0"/>
            <a:ext cx="1143000" cy="1143000"/>
          </a:xfrm>
          <a:prstGeom prst="rect">
            <a:avLst/>
          </a:prstGeom>
        </p:spPr>
      </p:pic>
      <p:pic>
        <p:nvPicPr>
          <p:cNvPr id="7170" name="Picture 2" descr="commit">
            <a:extLst>
              <a:ext uri="{FF2B5EF4-FFF2-40B4-BE49-F238E27FC236}">
                <a16:creationId xmlns:a16="http://schemas.microsoft.com/office/drawing/2014/main" id="{CB7952BD-9BCE-4176-840E-C001937A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574" y="1602377"/>
            <a:ext cx="6678857" cy="45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5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174262"/>
            <a:ext cx="9932067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Step 4. Open a Pull Request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AA6FB93-BFBA-44A2-B9C6-F2568972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01" y="0"/>
            <a:ext cx="1143000" cy="1143000"/>
          </a:xfrm>
          <a:prstGeom prst="rect">
            <a:avLst/>
          </a:prstGeom>
        </p:spPr>
      </p:pic>
      <p:pic>
        <p:nvPicPr>
          <p:cNvPr id="8194" name="Picture 2" descr="pr-tab">
            <a:extLst>
              <a:ext uri="{FF2B5EF4-FFF2-40B4-BE49-F238E27FC236}">
                <a16:creationId xmlns:a16="http://schemas.microsoft.com/office/drawing/2014/main" id="{FEF5627E-45C7-412B-9032-0CCF7D816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02" y="1692241"/>
            <a:ext cx="3331997" cy="89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ranch">
            <a:extLst>
              <a:ext uri="{FF2B5EF4-FFF2-40B4-BE49-F238E27FC236}">
                <a16:creationId xmlns:a16="http://schemas.microsoft.com/office/drawing/2014/main" id="{89281AA3-64D7-4814-9D11-149C8901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37" y="3145961"/>
            <a:ext cx="3170420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160D3A4-3159-4C1A-8B9C-4DA371C63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0"/>
          <a:stretch/>
        </p:blipFill>
        <p:spPr bwMode="auto">
          <a:xfrm>
            <a:off x="3201437" y="4616818"/>
            <a:ext cx="2703621" cy="15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reate-pull">
            <a:extLst>
              <a:ext uri="{FF2B5EF4-FFF2-40B4-BE49-F238E27FC236}">
                <a16:creationId xmlns:a16="http://schemas.microsoft.com/office/drawing/2014/main" id="{065E6404-118D-4E5D-B550-8DDC094A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012" y="1626330"/>
            <a:ext cx="3223405" cy="165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pr-form">
            <a:extLst>
              <a:ext uri="{FF2B5EF4-FFF2-40B4-BE49-F238E27FC236}">
                <a16:creationId xmlns:a16="http://schemas.microsoft.com/office/drawing/2014/main" id="{B6BD1555-1E2B-492F-B690-1767B2F1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75" y="3591486"/>
            <a:ext cx="2503278" cy="17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C1A8BD-BC1C-46DE-8B4B-195DDBFCED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855" b="18889"/>
          <a:stretch/>
        </p:blipFill>
        <p:spPr>
          <a:xfrm>
            <a:off x="87739" y="1486424"/>
            <a:ext cx="2703635" cy="5092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E877A-3A89-4D5B-8747-081B603DD2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27" y="1550434"/>
            <a:ext cx="2486604" cy="37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815CE5-2838-40DE-82F4-3E26AC20C4C4}"/>
              </a:ext>
            </a:extLst>
          </p:cNvPr>
          <p:cNvSpPr/>
          <p:nvPr/>
        </p:nvSpPr>
        <p:spPr>
          <a:xfrm>
            <a:off x="147145" y="1674674"/>
            <a:ext cx="5948855" cy="3422843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174262"/>
            <a:ext cx="9932067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Step 4. Merge the Pull Request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AA6FB93-BFBA-44A2-B9C6-F2568972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01" y="0"/>
            <a:ext cx="1143000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88AEBA-7BAD-423E-A77E-521F11EC4F30}"/>
              </a:ext>
            </a:extLst>
          </p:cNvPr>
          <p:cNvSpPr/>
          <p:nvPr/>
        </p:nvSpPr>
        <p:spPr>
          <a:xfrm>
            <a:off x="147146" y="2053046"/>
            <a:ext cx="594885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the green Merge pull request button to merge the changes into master.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Confirm merge.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ahead and delete the branch, since its changes have been incorporated, with the Delete branch button in the purple box.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Celebrate!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 descr="merge">
            <a:extLst>
              <a:ext uri="{FF2B5EF4-FFF2-40B4-BE49-F238E27FC236}">
                <a16:creationId xmlns:a16="http://schemas.microsoft.com/office/drawing/2014/main" id="{9A85621E-7FC5-482A-ABB0-8E58BAF7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914" y="1665484"/>
            <a:ext cx="5967536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elete">
            <a:extLst>
              <a:ext uri="{FF2B5EF4-FFF2-40B4-BE49-F238E27FC236}">
                <a16:creationId xmlns:a16="http://schemas.microsoft.com/office/drawing/2014/main" id="{67296FE7-E866-48F1-86D2-FA38A8DE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58" y="3443679"/>
            <a:ext cx="5967536" cy="7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815CE5-2838-40DE-82F4-3E26AC20C4C4}"/>
              </a:ext>
            </a:extLst>
          </p:cNvPr>
          <p:cNvSpPr/>
          <p:nvPr/>
        </p:nvSpPr>
        <p:spPr>
          <a:xfrm>
            <a:off x="147145" y="1407129"/>
            <a:ext cx="11897709" cy="704194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358928"/>
            <a:ext cx="9932067" cy="4616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Adding a new SSH key to your GitHub account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AA6FB93-BFBA-44A2-B9C6-F2568972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01" y="0"/>
            <a:ext cx="1143000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88AEBA-7BAD-423E-A77E-521F11EC4F30}"/>
              </a:ext>
            </a:extLst>
          </p:cNvPr>
          <p:cNvSpPr/>
          <p:nvPr/>
        </p:nvSpPr>
        <p:spPr>
          <a:xfrm>
            <a:off x="701099" y="1544870"/>
            <a:ext cx="10450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https://help.github.com/en/enterprise/2.15/user/articles/adding-a-new-ssh-key-to-your-github-account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Illumina Sequencing by Synthesis">
            <a:hlinkClick r:id="" action="ppaction://media"/>
            <a:extLst>
              <a:ext uri="{FF2B5EF4-FFF2-40B4-BE49-F238E27FC236}">
                <a16:creationId xmlns:a16="http://schemas.microsoft.com/office/drawing/2014/main" id="{48749BDD-C053-4B74-88BA-8EECE1D518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01099" y="820593"/>
            <a:ext cx="10282211" cy="5783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566" y="227622"/>
            <a:ext cx="9932067" cy="4616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Introduction to Sequencing by Synthesis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88AEBA-7BAD-423E-A77E-521F11EC4F30}"/>
              </a:ext>
            </a:extLst>
          </p:cNvPr>
          <p:cNvSpPr/>
          <p:nvPr/>
        </p:nvSpPr>
        <p:spPr>
          <a:xfrm>
            <a:off x="977566" y="253663"/>
            <a:ext cx="5349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Watch this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1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815CE5-2838-40DE-82F4-3E26AC20C4C4}"/>
              </a:ext>
            </a:extLst>
          </p:cNvPr>
          <p:cNvSpPr/>
          <p:nvPr/>
        </p:nvSpPr>
        <p:spPr>
          <a:xfrm>
            <a:off x="73573" y="903890"/>
            <a:ext cx="12044856" cy="5954110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A FASTQ file normally uses four lines per sequence.</a:t>
            </a:r>
          </a:p>
          <a:p>
            <a:pPr lvl="0"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Line 1 begins with a '@' character and is followed by a sequence identifier and an optional description (like a FASTA title line).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Line 2 is the raw sequence letters.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Line 3 begins with a '+' character and is optionally followed by the same sequence identifier (and any description) again.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Line 4 encodes the quality values for the sequence in Line 2, and must contain the same number of symbols as letters in the sequence.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A FASTQ file containing a single sequence might look like this:</a:t>
            </a:r>
          </a:p>
          <a:p>
            <a:pPr lvl="0">
              <a:defRPr/>
            </a:pPr>
            <a:r>
              <a:rPr lang="en-US" dirty="0">
                <a:solidFill>
                  <a:schemeClr val="tx1"/>
                </a:solidFill>
              </a:rPr>
              <a:t>	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@SEQ_ID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GATTTGGGGTTCAAAGCAGTATCGATCAAATAGTAAATCCATTTGTTCAACTCACAGTTT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+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!''*((((***+))%%%++)(%%%%).1***-+*''))**55CCF&gt;&gt;&gt;&gt;&gt;&gt;CCCCCCC65</a:t>
            </a:r>
          </a:p>
          <a:p>
            <a:pPr lvl="0"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The byte representing quality runs from 0x21 (lowest quality; '!' in ASCII) to 0x7e (highest quality; '~' in ASCII). Here are the quality value characters in left-to-right increasing order of quality (ASCII):</a:t>
            </a:r>
          </a:p>
          <a:p>
            <a:pPr lvl="0" algn="ctr">
              <a:defRPr/>
            </a:pPr>
            <a:endParaRPr lang="en-US" dirty="0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en-US" dirty="0">
                <a:solidFill>
                  <a:schemeClr val="tx1"/>
                </a:solidFill>
              </a:rPr>
              <a:t> !"#$%&amp;'()*+,./0123456789:;&lt;=&gt;?@ABCDEFGHIJKLMNOPQRSTUVWXYZ[\]^_`</a:t>
            </a:r>
            <a:r>
              <a:rPr lang="en-US" dirty="0" err="1">
                <a:solidFill>
                  <a:schemeClr val="tx1"/>
                </a:solidFill>
              </a:rPr>
              <a:t>abcdefghijklmnopqrstuvwxyz</a:t>
            </a:r>
            <a:r>
              <a:rPr lang="en-US" dirty="0">
                <a:solidFill>
                  <a:schemeClr val="tx1"/>
                </a:solidFill>
              </a:rPr>
              <a:t>{|}~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82" y="106680"/>
            <a:ext cx="9932067" cy="4616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FASTQ Files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815CE5-2838-40DE-82F4-3E26AC20C4C4}"/>
              </a:ext>
            </a:extLst>
          </p:cNvPr>
          <p:cNvSpPr/>
          <p:nvPr/>
        </p:nvSpPr>
        <p:spPr>
          <a:xfrm>
            <a:off x="73573" y="903890"/>
            <a:ext cx="8135006" cy="2270234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Compression formats and tools (zip, </a:t>
            </a:r>
            <a:r>
              <a:rPr lang="en-US" sz="2800" dirty="0" err="1">
                <a:solidFill>
                  <a:schemeClr val="tx1"/>
                </a:solidFill>
              </a:rPr>
              <a:t>gzip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pbzip</a:t>
            </a:r>
            <a:r>
              <a:rPr lang="en-US" sz="2800" dirty="0">
                <a:solidFill>
                  <a:schemeClr val="tx1"/>
                </a:solidFill>
              </a:rPr>
              <a:t>, bzip2, </a:t>
            </a:r>
            <a:r>
              <a:rPr lang="en-US" sz="2800" dirty="0" err="1">
                <a:solidFill>
                  <a:schemeClr val="tx1"/>
                </a:solidFill>
              </a:rPr>
              <a:t>pigz</a:t>
            </a:r>
            <a:r>
              <a:rPr lang="en-US" sz="2800" dirty="0">
                <a:solidFill>
                  <a:schemeClr val="tx1"/>
                </a:solidFill>
              </a:rPr>
              <a:t>)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Demultiplexing example (Sabre / QIIME </a:t>
            </a:r>
            <a:r>
              <a:rPr lang="en-US" sz="2800" dirty="0" err="1">
                <a:solidFill>
                  <a:schemeClr val="tx1"/>
                </a:solidFill>
              </a:rPr>
              <a:t>demux</a:t>
            </a:r>
            <a:r>
              <a:rPr lang="en-US" sz="2800" dirty="0">
                <a:solidFill>
                  <a:schemeClr val="tx1"/>
                </a:solidFill>
              </a:rPr>
              <a:t>)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Trimming / QA/QC (</a:t>
            </a:r>
            <a:r>
              <a:rPr lang="en-US" sz="2800" dirty="0" err="1">
                <a:solidFill>
                  <a:schemeClr val="tx1"/>
                </a:solidFill>
              </a:rPr>
              <a:t>Trimmomatic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cutadapt</a:t>
            </a:r>
            <a:r>
              <a:rPr lang="en-US" sz="2800" dirty="0">
                <a:solidFill>
                  <a:schemeClr val="tx1"/>
                </a:solidFill>
              </a:rPr>
              <a:t>, FASTQC/</a:t>
            </a:r>
            <a:r>
              <a:rPr lang="en-US" sz="2800" dirty="0" err="1">
                <a:solidFill>
                  <a:schemeClr val="tx1"/>
                </a:solidFill>
              </a:rPr>
              <a:t>MultiQC</a:t>
            </a:r>
            <a:r>
              <a:rPr lang="en-US" sz="2800" dirty="0">
                <a:solidFill>
                  <a:schemeClr val="tx1"/>
                </a:solidFill>
              </a:rPr>
              <a:t>)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82" y="106680"/>
            <a:ext cx="9932067" cy="4616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Compression formats and tools (zip, </a:t>
            </a:r>
            <a:r>
              <a:rPr lang="en-US" sz="2400" dirty="0" err="1"/>
              <a:t>gzip</a:t>
            </a:r>
            <a:r>
              <a:rPr lang="en-US" sz="2400" dirty="0"/>
              <a:t>, </a:t>
            </a:r>
            <a:r>
              <a:rPr lang="en-US" sz="2400" dirty="0" err="1"/>
              <a:t>pbzip</a:t>
            </a:r>
            <a:r>
              <a:rPr lang="en-US" sz="2400" dirty="0"/>
              <a:t>, bzip2, </a:t>
            </a:r>
            <a:r>
              <a:rPr lang="en-US" sz="2400" dirty="0" err="1"/>
              <a:t>pigz</a:t>
            </a:r>
            <a:r>
              <a:rPr lang="en-US" sz="2400" dirty="0"/>
              <a:t>) 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2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815CE5-2838-40DE-82F4-3E26AC20C4C4}"/>
              </a:ext>
            </a:extLst>
          </p:cNvPr>
          <p:cNvSpPr/>
          <p:nvPr/>
        </p:nvSpPr>
        <p:spPr>
          <a:xfrm>
            <a:off x="73573" y="903890"/>
            <a:ext cx="10247586" cy="683172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Compression formats and tools (zip, </a:t>
            </a:r>
            <a:r>
              <a:rPr lang="en-US" sz="2800" dirty="0" err="1">
                <a:solidFill>
                  <a:schemeClr val="tx1"/>
                </a:solidFill>
              </a:rPr>
              <a:t>gzip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pbzip</a:t>
            </a:r>
            <a:r>
              <a:rPr lang="en-US" sz="2800" dirty="0">
                <a:solidFill>
                  <a:schemeClr val="tx1"/>
                </a:solidFill>
              </a:rPr>
              <a:t>, bzip2, </a:t>
            </a:r>
            <a:r>
              <a:rPr lang="en-US" sz="2800" dirty="0" err="1">
                <a:solidFill>
                  <a:schemeClr val="tx1"/>
                </a:solidFill>
              </a:rPr>
              <a:t>pigz</a:t>
            </a:r>
            <a:r>
              <a:rPr lang="en-US" sz="28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82" y="106680"/>
            <a:ext cx="9932067" cy="4616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Compression formats and tools (zip, </a:t>
            </a:r>
            <a:r>
              <a:rPr lang="en-US" sz="2400" dirty="0" err="1"/>
              <a:t>gzip</a:t>
            </a:r>
            <a:r>
              <a:rPr lang="en-US" sz="2400" dirty="0"/>
              <a:t>, </a:t>
            </a:r>
            <a:r>
              <a:rPr lang="en-US" sz="2400" dirty="0" err="1"/>
              <a:t>pbzip</a:t>
            </a:r>
            <a:r>
              <a:rPr lang="en-US" sz="2400" dirty="0"/>
              <a:t>, bzip2, </a:t>
            </a:r>
            <a:r>
              <a:rPr lang="en-US" sz="2400" dirty="0" err="1"/>
              <a:t>pigz</a:t>
            </a:r>
            <a:r>
              <a:rPr lang="en-US" sz="2400" dirty="0"/>
              <a:t>) 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2" name="Picture 2" descr="pigz">
            <a:extLst>
              <a:ext uri="{FF2B5EF4-FFF2-40B4-BE49-F238E27FC236}">
                <a16:creationId xmlns:a16="http://schemas.microsoft.com/office/drawing/2014/main" id="{259572B4-B77A-44C9-8470-93B693980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87" y="1622534"/>
            <a:ext cx="33528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bzip2">
            <a:extLst>
              <a:ext uri="{FF2B5EF4-FFF2-40B4-BE49-F238E27FC236}">
                <a16:creationId xmlns:a16="http://schemas.microsoft.com/office/drawing/2014/main" id="{88CAD5E1-C29E-45B0-8991-F0739BED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87" y="4600903"/>
            <a:ext cx="23241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gzip">
            <a:extLst>
              <a:ext uri="{FF2B5EF4-FFF2-40B4-BE49-F238E27FC236}">
                <a16:creationId xmlns:a16="http://schemas.microsoft.com/office/drawing/2014/main" id="{93BC5853-D716-42D0-A202-93554001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18" y="3276600"/>
            <a:ext cx="28479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0F6ABF-783B-43A8-8ED9-753FAA46F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387" y="3045374"/>
            <a:ext cx="44386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67" y="125146"/>
            <a:ext cx="9932067" cy="424732"/>
          </a:xfrm>
        </p:spPr>
        <p:txBody>
          <a:bodyPr/>
          <a:lstStyle/>
          <a:p>
            <a:pPr lvl="0">
              <a:defRPr/>
            </a:pPr>
            <a:r>
              <a:rPr lang="en-US" sz="2400" dirty="0"/>
              <a:t>Demultiplexing, Trimming, and QA/QC 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78DE012-79F0-4C76-96E9-125B471D7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04" y="795392"/>
            <a:ext cx="7510392" cy="55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1B493E-ECF2-47BC-B613-0633AC8376E3}"/>
              </a:ext>
            </a:extLst>
          </p:cNvPr>
          <p:cNvSpPr/>
          <p:nvPr/>
        </p:nvSpPr>
        <p:spPr>
          <a:xfrm>
            <a:off x="1799897" y="6355008"/>
            <a:ext cx="8592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https://jmf.csb.univie.ac.at/highly-multiplexed-gene-amplicon-sequencing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593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3BF86C-CDAB-43D4-95CF-BE186791C403}"/>
              </a:ext>
            </a:extLst>
          </p:cNvPr>
          <p:cNvSpPr/>
          <p:nvPr/>
        </p:nvSpPr>
        <p:spPr>
          <a:xfrm>
            <a:off x="3952174" y="6272119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https://astrobiomike.github.io/about/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8D816D-2769-47A0-B031-9E5181FB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54" y="69669"/>
            <a:ext cx="8960530" cy="620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4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19EC-0488-4A3E-84C6-E64DC73E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66398"/>
            <a:ext cx="9326835" cy="701731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2BED89-A8B9-40CF-8738-21F342B6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1489431"/>
            <a:ext cx="10424160" cy="46192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Variables and For loops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Help installing tools / An introduction to </a:t>
            </a:r>
            <a:r>
              <a:rPr lang="en-US" sz="2400" dirty="0" err="1"/>
              <a:t>Conda</a:t>
            </a:r>
            <a:r>
              <a:rPr lang="en-US" sz="2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Accessing data from NCBI at the command line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Version control (</a:t>
            </a:r>
            <a:r>
              <a:rPr lang="en-US" sz="2400" dirty="0" err="1"/>
              <a:t>github</a:t>
            </a:r>
            <a:r>
              <a:rPr lang="en-US" sz="2400" dirty="0"/>
              <a:t>)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Marker Gene Sequencing overview 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Background of sequencing technology 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Intro to FASTA/FASTQ file formats 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Compression formats and tools (zip, </a:t>
            </a:r>
            <a:r>
              <a:rPr lang="en-US" sz="2400" dirty="0" err="1"/>
              <a:t>gzip</a:t>
            </a:r>
            <a:r>
              <a:rPr lang="en-US" sz="2400" dirty="0"/>
              <a:t>, </a:t>
            </a:r>
            <a:r>
              <a:rPr lang="en-US" sz="2400" dirty="0" err="1"/>
              <a:t>pbzip</a:t>
            </a:r>
            <a:r>
              <a:rPr lang="en-US" sz="2400" dirty="0"/>
              <a:t>, bzip2, </a:t>
            </a:r>
            <a:r>
              <a:rPr lang="en-US" sz="2400" dirty="0" err="1"/>
              <a:t>pigz</a:t>
            </a:r>
            <a:r>
              <a:rPr lang="en-US" sz="2400" dirty="0"/>
              <a:t>) 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Demultiplexing example (Sabre / QIIME </a:t>
            </a:r>
            <a:r>
              <a:rPr lang="en-US" sz="2400" dirty="0" err="1"/>
              <a:t>demux</a:t>
            </a:r>
            <a:r>
              <a:rPr lang="en-US" sz="2400" dirty="0"/>
              <a:t>) 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Trimming / QA/QC (</a:t>
            </a:r>
            <a:r>
              <a:rPr lang="en-US" sz="2400" dirty="0" err="1"/>
              <a:t>Trimmomatic</a:t>
            </a:r>
            <a:r>
              <a:rPr lang="en-US" sz="2400" dirty="0"/>
              <a:t>, </a:t>
            </a:r>
            <a:r>
              <a:rPr lang="en-US" sz="2400" dirty="0" err="1"/>
              <a:t>cutadapt</a:t>
            </a:r>
            <a:r>
              <a:rPr lang="en-US" sz="2400" dirty="0"/>
              <a:t>, FASTQC/</a:t>
            </a:r>
            <a:r>
              <a:rPr lang="en-US" sz="2400" dirty="0" err="1"/>
              <a:t>MultiQC</a:t>
            </a:r>
            <a:r>
              <a:rPr lang="en-US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681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343710"/>
            <a:ext cx="10789802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Variables and For loops 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289623" y="1277330"/>
            <a:ext cx="11612753" cy="4997346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834D7-3877-4F31-A6B1-3C60140853D7}"/>
              </a:ext>
            </a:extLst>
          </p:cNvPr>
          <p:cNvSpPr txBox="1"/>
          <p:nvPr/>
        </p:nvSpPr>
        <p:spPr>
          <a:xfrm>
            <a:off x="518221" y="1417342"/>
            <a:ext cx="4715931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Variables </a:t>
            </a:r>
            <a:r>
              <a:rPr lang="en-US" sz="2000" dirty="0">
                <a:solidFill>
                  <a:srgbClr val="EAB122"/>
                </a:solidFill>
              </a:rPr>
              <a:t>$variable </a:t>
            </a:r>
            <a:r>
              <a:rPr lang="en-US" sz="2000" dirty="0"/>
              <a:t>vs variable</a:t>
            </a: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Quotations (single and double)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For loops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Looping through lines of a file</a:t>
            </a:r>
            <a:endParaRPr lang="en-US" sz="2000" dirty="0">
              <a:solidFill>
                <a:srgbClr val="DBDBDB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76B3C9-60BD-441A-9A69-957D1A39E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80467"/>
              </p:ext>
            </p:extLst>
          </p:nvPr>
        </p:nvGraphicFramePr>
        <p:xfrm>
          <a:off x="8094012" y="1587080"/>
          <a:ext cx="3277134" cy="3839360"/>
        </p:xfrm>
        <a:graphic>
          <a:graphicData uri="http://schemas.openxmlformats.org/drawingml/2006/table">
            <a:tbl>
              <a:tblPr/>
              <a:tblGrid>
                <a:gridCol w="1638567">
                  <a:extLst>
                    <a:ext uri="{9D8B030D-6E8A-4147-A177-3AD203B41FA5}">
                      <a16:colId xmlns:a16="http://schemas.microsoft.com/office/drawing/2014/main" val="2213359886"/>
                    </a:ext>
                  </a:extLst>
                </a:gridCol>
                <a:gridCol w="1638567">
                  <a:extLst>
                    <a:ext uri="{9D8B030D-6E8A-4147-A177-3AD203B41FA5}">
                      <a16:colId xmlns:a16="http://schemas.microsoft.com/office/drawing/2014/main" val="3863640478"/>
                    </a:ext>
                  </a:extLst>
                </a:gridCol>
              </a:tblGrid>
              <a:tr h="207694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Magic word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Purpose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424066"/>
                  </a:ext>
                </a:extLst>
              </a:tr>
              <a:tr h="207694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for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set the loop variable name</a:t>
                      </a: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768695"/>
                  </a:ext>
                </a:extLst>
              </a:tr>
              <a:tr h="330267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in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specify whatever it is we are looping over</a:t>
                      </a: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086953"/>
                  </a:ext>
                </a:extLst>
              </a:tr>
              <a:tr h="330267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do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specify what we want to do with each item</a:t>
                      </a: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726318"/>
                  </a:ext>
                </a:extLst>
              </a:tr>
              <a:tr h="45284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</a:rPr>
                        <a:t>done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tell the computer we are done telling it what to do with each item</a:t>
                      </a:r>
                    </a:p>
                  </a:txBody>
                  <a:tcPr marL="63840" marR="63840" marT="42560" marB="4256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237448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0ACFD23-005C-45EF-B956-2B1822757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54" y="3150513"/>
            <a:ext cx="3277134" cy="861774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 truck ukulele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echo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5F47527-DFD0-4A7D-BA2D-4C16BB727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54" y="4452684"/>
            <a:ext cx="3141546" cy="861774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words.txt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86B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echo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10A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701099" y="1306286"/>
            <a:ext cx="10789802" cy="3021874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DBDBDB"/>
                </a:solidFill>
              </a:rPr>
              <a:t>What is </a:t>
            </a:r>
            <a:r>
              <a:rPr lang="en-US" sz="2400" dirty="0" err="1">
                <a:solidFill>
                  <a:srgbClr val="DBDBDB"/>
                </a:solidFill>
              </a:rPr>
              <a:t>Conda</a:t>
            </a:r>
            <a:r>
              <a:rPr lang="en-US" sz="2400" dirty="0">
                <a:solidFill>
                  <a:srgbClr val="DBDBDB"/>
                </a:solidFill>
              </a:rPr>
              <a:t> and why do we love it?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BDBDB"/>
                </a:solidFill>
                <a:effectLst/>
                <a:uLnTx/>
                <a:uFillTx/>
                <a:latin typeface="Roboto"/>
              </a:rPr>
              <a:t>Getting and installing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BDBDB"/>
                </a:solidFill>
                <a:effectLst/>
                <a:uLnTx/>
                <a:uFillTx/>
                <a:latin typeface="Roboto"/>
              </a:rPr>
              <a:t>conda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BDBDB"/>
                </a:solidFill>
                <a:effectLst/>
                <a:uLnTx/>
                <a:uFillTx/>
                <a:latin typeface="Roboto"/>
              </a:rPr>
              <a:t>:</a:t>
            </a:r>
            <a:endParaRPr lang="en-US" sz="2400" dirty="0">
              <a:solidFill>
                <a:srgbClr val="DBDBDB"/>
              </a:solidFill>
              <a:latin typeface="Roboto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curl -LO </a:t>
            </a: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https://repo.anaconda.com/miniconda/Miniconda3-latest-Linux-x86_64.sh</a:t>
            </a:r>
            <a:endParaRPr lang="en-US" sz="1600" dirty="0">
              <a:solidFill>
                <a:srgbClr val="DBDBDB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bash Miniconda3-latest-Linux-x86_64.sh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>
                <a:solidFill>
                  <a:srgbClr val="DBDBDB"/>
                </a:solidFill>
                <a:cs typeface="Courier New" panose="02070309020205020404" pitchFamily="49" charset="0"/>
              </a:rPr>
              <a:t>hit the space bar.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>
                <a:solidFill>
                  <a:srgbClr val="DBDBDB"/>
                </a:solidFill>
                <a:cs typeface="Courier New" panose="02070309020205020404" pitchFamily="49" charset="0"/>
              </a:rPr>
              <a:t>Type yes.</a:t>
            </a:r>
            <a:endParaRPr lang="en-US" sz="1600" dirty="0">
              <a:solidFill>
                <a:srgbClr val="DBDBDB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source ~/.</a:t>
            </a:r>
            <a:r>
              <a:rPr lang="en-US" sz="1600" dirty="0" err="1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en-US" sz="1600" dirty="0">
              <a:solidFill>
                <a:srgbClr val="DBDBDB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BDBDB"/>
                </a:solidFill>
              </a:rPr>
              <a:t>Environments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BDBDB"/>
                </a:solidFill>
              </a:rPr>
              <a:t>Finding and installing packages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BDBDB"/>
                </a:solidFill>
              </a:rPr>
              <a:t>A note on Channels</a:t>
            </a:r>
            <a:endParaRPr lang="en-US" sz="1600" dirty="0">
              <a:solidFill>
                <a:srgbClr val="DBDBDB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4943CC-182B-49C4-9644-43506951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6" y="-40211"/>
            <a:ext cx="6287589" cy="102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212DCF-3FDE-4AD5-9D6D-739B763FA44A}"/>
              </a:ext>
            </a:extLst>
          </p:cNvPr>
          <p:cNvSpPr/>
          <p:nvPr/>
        </p:nvSpPr>
        <p:spPr>
          <a:xfrm>
            <a:off x="2525485" y="44556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333332"/>
                </a:solidFill>
                <a:latin typeface="Helvetica" panose="020B0604020202020204" pitchFamily="34" charset="0"/>
              </a:rPr>
              <a:t>An example of something we might want to install in our base environment</a:t>
            </a:r>
            <a:endParaRPr lang="en-US" b="0" i="0" dirty="0">
              <a:solidFill>
                <a:srgbClr val="333332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10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701099" y="1306286"/>
            <a:ext cx="10789802" cy="2275114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DBDBDB"/>
                </a:solidFill>
              </a:rPr>
              <a:t>Here is an example of something we might want to install in our base environment:</a:t>
            </a:r>
          </a:p>
          <a:p>
            <a:pPr lvl="0">
              <a:defRPr/>
            </a:pPr>
            <a:endParaRPr lang="en-US" sz="2400" dirty="0">
              <a:solidFill>
                <a:srgbClr val="DBDBDB"/>
              </a:solidFill>
            </a:endParaRPr>
          </a:p>
          <a:p>
            <a:pPr lvl="1">
              <a:defRPr/>
            </a:pPr>
            <a:r>
              <a:rPr lang="en-US" sz="1600" dirty="0" err="1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activate base</a:t>
            </a:r>
          </a:p>
          <a:p>
            <a:pPr lvl="1">
              <a:defRPr/>
            </a:pPr>
            <a:r>
              <a:rPr lang="en-US" sz="1600" dirty="0" err="1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install -y -c </a:t>
            </a:r>
            <a:r>
              <a:rPr lang="en-US" sz="1600" dirty="0" err="1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-forge -c </a:t>
            </a:r>
            <a:r>
              <a:rPr lang="en-US" sz="1600" dirty="0" err="1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-c defaults -c </a:t>
            </a:r>
            <a:r>
              <a:rPr lang="en-US" sz="1600" dirty="0" err="1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astrobiomike</a:t>
            </a: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</a:p>
          <a:p>
            <a:pPr lvl="1">
              <a:defRPr/>
            </a:pPr>
            <a:endParaRPr lang="en-US" sz="1600" dirty="0">
              <a:solidFill>
                <a:srgbClr val="DBDBDB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en-US" sz="1600" dirty="0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bit-summarize-assembly random-</a:t>
            </a:r>
            <a:r>
              <a:rPr lang="en-US" sz="1600" dirty="0" err="1">
                <a:solidFill>
                  <a:srgbClr val="DBDBDB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assembly.fa</a:t>
            </a:r>
            <a:endParaRPr lang="en-US" sz="1600" dirty="0">
              <a:solidFill>
                <a:srgbClr val="DBDBDB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4943CC-182B-49C4-9644-43506951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6" y="-40211"/>
            <a:ext cx="6287589" cy="102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5175EB-4F86-4B34-B403-1E7F329E4D35}"/>
              </a:ext>
            </a:extLst>
          </p:cNvPr>
          <p:cNvSpPr/>
          <p:nvPr/>
        </p:nvSpPr>
        <p:spPr>
          <a:xfrm>
            <a:off x="718516" y="4146343"/>
            <a:ext cx="1045458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BDBDB"/>
                </a:solidFill>
                <a:latin typeface="Helvetica" panose="020B0604020202020204" pitchFamily="34" charset="0"/>
              </a:rPr>
              <a:t>Other </a:t>
            </a:r>
            <a:r>
              <a:rPr lang="en-US" sz="2400" b="1" dirty="0" err="1">
                <a:solidFill>
                  <a:srgbClr val="DBDBDB"/>
                </a:solidFill>
                <a:latin typeface="Helvetica" panose="020B0604020202020204" pitchFamily="34" charset="0"/>
              </a:rPr>
              <a:t>Conda</a:t>
            </a:r>
            <a:r>
              <a:rPr lang="en-US" sz="2400" b="1" dirty="0">
                <a:solidFill>
                  <a:srgbClr val="DBDBDB"/>
                </a:solidFill>
                <a:latin typeface="Helvetica" panose="020B0604020202020204" pitchFamily="34" charset="0"/>
              </a:rPr>
              <a:t> Resources</a:t>
            </a:r>
          </a:p>
          <a:p>
            <a:endParaRPr lang="en-US" sz="2400" b="1" dirty="0">
              <a:solidFill>
                <a:srgbClr val="DBDBDB"/>
              </a:solidFill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BDBDB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</a:t>
            </a:r>
            <a:r>
              <a:rPr lang="en-US" dirty="0" err="1">
                <a:solidFill>
                  <a:srgbClr val="DBDBDB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Conda</a:t>
            </a:r>
            <a:r>
              <a:rPr lang="en-US" dirty="0">
                <a:solidFill>
                  <a:srgbClr val="DBDBDB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documentation</a:t>
            </a:r>
            <a:endParaRPr lang="en-US" dirty="0">
              <a:solidFill>
                <a:srgbClr val="DBDBDB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BDBDB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</a:t>
            </a:r>
            <a:r>
              <a:rPr lang="en-US" dirty="0" err="1">
                <a:solidFill>
                  <a:srgbClr val="DBDBDB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Conda</a:t>
            </a:r>
            <a:r>
              <a:rPr lang="en-US" dirty="0">
                <a:solidFill>
                  <a:srgbClr val="DBDBDB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user guide</a:t>
            </a:r>
            <a:endParaRPr lang="en-US" dirty="0">
              <a:solidFill>
                <a:srgbClr val="DBDBDB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BDBDB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Getting started tutorial from </a:t>
            </a:r>
            <a:r>
              <a:rPr lang="en-US" dirty="0" err="1">
                <a:solidFill>
                  <a:srgbClr val="DBDBDB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Conda</a:t>
            </a:r>
            <a:r>
              <a:rPr lang="en-US" dirty="0">
                <a:solidFill>
                  <a:srgbClr val="DBDBDB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folks</a:t>
            </a:r>
            <a:endParaRPr lang="en-US" dirty="0">
              <a:solidFill>
                <a:srgbClr val="DBDBDB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DBDBDB"/>
                </a:solidFill>
                <a:latin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Conda</a:t>
            </a:r>
            <a:r>
              <a:rPr lang="en-US" dirty="0">
                <a:solidFill>
                  <a:srgbClr val="DBDBDB"/>
                </a:solidFill>
                <a:latin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cheat sheet</a:t>
            </a:r>
            <a:endParaRPr lang="en-US" dirty="0">
              <a:solidFill>
                <a:srgbClr val="DBDBDB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BDBDB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Anaconda.org</a:t>
            </a:r>
            <a:r>
              <a:rPr lang="en-US" dirty="0">
                <a:solidFill>
                  <a:srgbClr val="DBDBDB"/>
                </a:solidFill>
                <a:latin typeface="Helvetica Neue"/>
              </a:rPr>
              <a:t> (A good place to search for packages if a regular web-search is failing us)</a:t>
            </a:r>
            <a:endParaRPr lang="en-US" b="0" i="0" dirty="0">
              <a:solidFill>
                <a:srgbClr val="DBDBDB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19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33" y="156755"/>
            <a:ext cx="11874533" cy="10375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Accessing data from NCBI at the command line 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753F4-E8AB-4E5B-90C7-51929CEB9982}"/>
              </a:ext>
            </a:extLst>
          </p:cNvPr>
          <p:cNvSpPr/>
          <p:nvPr/>
        </p:nvSpPr>
        <p:spPr>
          <a:xfrm>
            <a:off x="289623" y="1277330"/>
            <a:ext cx="11612753" cy="5155001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C6F1A-F7C3-41FB-B593-4F6660A63FCC}"/>
              </a:ext>
            </a:extLst>
          </p:cNvPr>
          <p:cNvSpPr txBox="1"/>
          <p:nvPr/>
        </p:nvSpPr>
        <p:spPr>
          <a:xfrm>
            <a:off x="518221" y="1417342"/>
            <a:ext cx="11163239" cy="5163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NCBI is awesome, but it can be difficult to access. </a:t>
            </a:r>
          </a:p>
          <a:p>
            <a:pPr marL="285750" lvl="0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ncbi</a:t>
            </a:r>
            <a:r>
              <a:rPr lang="en-US" sz="2000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-genome-download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and</a:t>
            </a:r>
            <a:r>
              <a:rPr lang="en-US" sz="2000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ncbi</a:t>
            </a:r>
            <a:r>
              <a:rPr lang="en-US" sz="2000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-acc-download  </a:t>
            </a:r>
            <a:r>
              <a:rPr lang="en-US" sz="2000" dirty="0"/>
              <a:t>are </a:t>
            </a:r>
            <a:r>
              <a:rPr lang="en-US" sz="2000" dirty="0">
                <a:hlinkClick r:id="rId3"/>
              </a:rPr>
              <a:t>useful tools</a:t>
            </a:r>
            <a:r>
              <a:rPr lang="en-US" sz="2000" dirty="0"/>
              <a:t> for searching by taxonomy and downloading genomes (assemblies).</a:t>
            </a:r>
          </a:p>
          <a:p>
            <a:pPr marL="285750" lvl="0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 err="1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EDirect</a:t>
            </a:r>
            <a:r>
              <a:rPr lang="en-US" sz="2000" dirty="0"/>
              <a:t> is a set of tools NCBI provides to enable accessing the vast amount of information stored at NCBI from the command line.</a:t>
            </a:r>
          </a:p>
          <a:p>
            <a:pPr lvl="0">
              <a:lnSpc>
                <a:spcPts val="4000"/>
              </a:lnSpc>
              <a:defRPr/>
            </a:pPr>
            <a:r>
              <a:rPr lang="en-US" sz="2000" dirty="0" err="1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install -y -c </a:t>
            </a:r>
            <a:r>
              <a:rPr lang="en-US" sz="2000" dirty="0" err="1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-forge -c </a:t>
            </a:r>
            <a:r>
              <a:rPr lang="en-US" sz="2000" dirty="0" err="1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US" sz="2000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-c defaults </a:t>
            </a:r>
            <a:r>
              <a:rPr lang="en-US" sz="2000" dirty="0" err="1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entrez</a:t>
            </a:r>
            <a:r>
              <a:rPr lang="en-US" sz="2000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-direct</a:t>
            </a:r>
          </a:p>
          <a:p>
            <a:pPr lvl="0">
              <a:lnSpc>
                <a:spcPts val="4000"/>
              </a:lnSpc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lvl="0">
              <a:lnSpc>
                <a:spcPts val="4000"/>
              </a:lnSpc>
              <a:defRPr/>
            </a:pPr>
            <a:endParaRPr lang="en-US" sz="2400" dirty="0"/>
          </a:p>
          <a:p>
            <a:pPr lvl="0">
              <a:lnSpc>
                <a:spcPts val="4000"/>
              </a:lnSpc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BDBD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17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247704"/>
            <a:ext cx="10789802" cy="6841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Version control (</a:t>
            </a:r>
            <a:r>
              <a:rPr lang="en-US" dirty="0" err="1"/>
              <a:t>github</a:t>
            </a:r>
            <a:r>
              <a:rPr lang="en-US" dirty="0"/>
              <a:t>) 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701098" y="1320300"/>
            <a:ext cx="10271701" cy="4341591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834D7-3877-4F31-A6B1-3C60140853D7}"/>
              </a:ext>
            </a:extLst>
          </p:cNvPr>
          <p:cNvSpPr txBox="1"/>
          <p:nvPr/>
        </p:nvSpPr>
        <p:spPr>
          <a:xfrm>
            <a:off x="3605348" y="2051085"/>
            <a:ext cx="7050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How To Get Started With GitHub</a:t>
            </a:r>
          </a:p>
          <a:p>
            <a:pPr fontAlgn="base"/>
            <a:r>
              <a:rPr lang="en-US" dirty="0"/>
              <a:t>To get started with GitHub: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>
                <a:hlinkClick r:id="rId3"/>
              </a:rPr>
              <a:t>Sign up</a:t>
            </a:r>
            <a:r>
              <a:rPr lang="en-US" dirty="0"/>
              <a:t> for a free GitHub account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Follow the </a:t>
            </a:r>
            <a:r>
              <a:rPr lang="en-US" dirty="0">
                <a:hlinkClick r:id="rId4"/>
              </a:rPr>
              <a:t>GitHub Hello World guide</a:t>
            </a:r>
            <a:r>
              <a:rPr lang="en-US" dirty="0"/>
              <a:t> to understand the most popular actions you’ll likely want to 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CA224-728E-4FD5-A29F-F39612227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1" y="1982518"/>
            <a:ext cx="3863144" cy="32112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ECA61-F6A0-4DDF-ADC8-9497C24DA74F}"/>
              </a:ext>
            </a:extLst>
          </p:cNvPr>
          <p:cNvSpPr/>
          <p:nvPr/>
        </p:nvSpPr>
        <p:spPr>
          <a:xfrm>
            <a:off x="701098" y="1414829"/>
            <a:ext cx="1027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dirty="0"/>
              <a:t>Version control helps developers track and manage changes to a software project’s code.</a:t>
            </a:r>
          </a:p>
        </p:txBody>
      </p:sp>
    </p:spTree>
    <p:extLst>
      <p:ext uri="{BB962C8B-B14F-4D97-AF65-F5344CB8AC3E}">
        <p14:creationId xmlns:p14="http://schemas.microsoft.com/office/powerpoint/2010/main" val="5989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174262"/>
            <a:ext cx="10103535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1. Create a new repository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701099" y="1950573"/>
            <a:ext cx="4889804" cy="2956851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ECA61-F6A0-4DDF-ADC8-9497C24DA74F}"/>
              </a:ext>
            </a:extLst>
          </p:cNvPr>
          <p:cNvSpPr/>
          <p:nvPr/>
        </p:nvSpPr>
        <p:spPr>
          <a:xfrm>
            <a:off x="701099" y="2045102"/>
            <a:ext cx="47330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In the upper right corner, next to your avatar or </a:t>
            </a:r>
            <a:r>
              <a:rPr lang="en-US" dirty="0" err="1"/>
              <a:t>identicon</a:t>
            </a:r>
            <a:r>
              <a:rPr lang="en-US" dirty="0"/>
              <a:t>, click  and then select New repository.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Name your repository hello-world.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Write a short description.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Select Initialize this repository with a README.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AA6FB93-BFBA-44A2-B9C6-F2568972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01" y="0"/>
            <a:ext cx="1143000" cy="1143000"/>
          </a:xfrm>
          <a:prstGeom prst="rect">
            <a:avLst/>
          </a:prstGeom>
        </p:spPr>
      </p:pic>
      <p:pic>
        <p:nvPicPr>
          <p:cNvPr id="5128" name="Picture 8" descr="new-repo-form">
            <a:extLst>
              <a:ext uri="{FF2B5EF4-FFF2-40B4-BE49-F238E27FC236}">
                <a16:creationId xmlns:a16="http://schemas.microsoft.com/office/drawing/2014/main" id="{4E8AB3E9-0816-4E9E-AB37-2CA2873A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53" y="1652237"/>
            <a:ext cx="6131362" cy="371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7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174262"/>
            <a:ext cx="9932067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2. Create a Branch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701099" y="3429000"/>
            <a:ext cx="5090101" cy="3254738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ECA61-F6A0-4DDF-ADC8-9497C24DA74F}"/>
              </a:ext>
            </a:extLst>
          </p:cNvPr>
          <p:cNvSpPr/>
          <p:nvPr/>
        </p:nvSpPr>
        <p:spPr>
          <a:xfrm>
            <a:off x="701099" y="3514044"/>
            <a:ext cx="49269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Go to your new repository hello-world.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Click the drop down at the top of the file list that says branch: master.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Type a branch name, readme-edits, into the new branch text box.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/>
              <a:t>Select the blue Create branch box or hit “Enter” on your keyboard.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AA6FB93-BFBA-44A2-B9C6-F25689721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01" y="0"/>
            <a:ext cx="1143000" cy="1143000"/>
          </a:xfrm>
          <a:prstGeom prst="rect">
            <a:avLst/>
          </a:prstGeom>
        </p:spPr>
      </p:pic>
      <p:pic>
        <p:nvPicPr>
          <p:cNvPr id="6146" name="Picture 2" descr="a branch">
            <a:extLst>
              <a:ext uri="{FF2B5EF4-FFF2-40B4-BE49-F238E27FC236}">
                <a16:creationId xmlns:a16="http://schemas.microsoft.com/office/drawing/2014/main" id="{435A6CB8-E0D8-498D-B723-CB869ADD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8" y="1228728"/>
            <a:ext cx="8136397" cy="20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branch gif">
            <a:extLst>
              <a:ext uri="{FF2B5EF4-FFF2-40B4-BE49-F238E27FC236}">
                <a16:creationId xmlns:a16="http://schemas.microsoft.com/office/drawing/2014/main" id="{68232D35-AB49-468F-87A7-EB09CA3F23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26" y="2498271"/>
            <a:ext cx="45624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13">
      <a:dk1>
        <a:srgbClr val="DBDBDB"/>
      </a:dk1>
      <a:lt1>
        <a:srgbClr val="121212"/>
      </a:lt1>
      <a:dk2>
        <a:srgbClr val="EDEDED"/>
      </a:dk2>
      <a:lt2>
        <a:srgbClr val="000000"/>
      </a:lt2>
      <a:accent1>
        <a:srgbClr val="2B2B2B"/>
      </a:accent1>
      <a:accent2>
        <a:srgbClr val="3E3E3E"/>
      </a:accent2>
      <a:accent3>
        <a:srgbClr val="425C8A"/>
      </a:accent3>
      <a:accent4>
        <a:srgbClr val="9B633D"/>
      </a:accent4>
      <a:accent5>
        <a:srgbClr val="998135"/>
      </a:accent5>
      <a:accent6>
        <a:srgbClr val="4E6E38"/>
      </a:accent6>
      <a:hlink>
        <a:srgbClr val="FF0000"/>
      </a:hlink>
      <a:folHlink>
        <a:srgbClr val="FF0000"/>
      </a:folHlink>
    </a:clrScheme>
    <a:fontScheme name="device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1059</Words>
  <Application>Microsoft Office PowerPoint</Application>
  <PresentationFormat>Widescreen</PresentationFormat>
  <Paragraphs>142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Helvetica</vt:lpstr>
      <vt:lpstr>Helvetica Neue</vt:lpstr>
      <vt:lpstr>Roboto</vt:lpstr>
      <vt:lpstr>Roboto Light</vt:lpstr>
      <vt:lpstr>1_Office Theme</vt:lpstr>
      <vt:lpstr>Bioinformatics Tutorial Lecture 2</vt:lpstr>
      <vt:lpstr>Objectives</vt:lpstr>
      <vt:lpstr>Variables and For loops </vt:lpstr>
      <vt:lpstr>PowerPoint Presentation</vt:lpstr>
      <vt:lpstr>PowerPoint Presentation</vt:lpstr>
      <vt:lpstr>Accessing data from NCBI at the command line </vt:lpstr>
      <vt:lpstr>Version control (github) </vt:lpstr>
      <vt:lpstr>1. Create a new repository</vt:lpstr>
      <vt:lpstr>2. Create a Branch</vt:lpstr>
      <vt:lpstr>3. Make and commit changes</vt:lpstr>
      <vt:lpstr>Step 4. Open a Pull Request</vt:lpstr>
      <vt:lpstr>Step 4. Merge the Pull Request</vt:lpstr>
      <vt:lpstr>Adding a new SSH key to your GitHub account</vt:lpstr>
      <vt:lpstr>Introduction to Sequencing by Synthesis</vt:lpstr>
      <vt:lpstr>FASTQ Files</vt:lpstr>
      <vt:lpstr>Compression formats and tools (zip, gzip, pbzip, bzip2, pigz) </vt:lpstr>
      <vt:lpstr>Compression formats and tools (zip, gzip, pbzip, bzip2, pigz) </vt:lpstr>
      <vt:lpstr>Demultiplexing, Trimming, and QA/QC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2019-10-28T16:11:26Z</dcterms:created>
  <dcterms:modified xsi:type="dcterms:W3CDTF">2020-06-23T20:24:24Z</dcterms:modified>
</cp:coreProperties>
</file>